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Smart Intrusion Alert &amp; Audit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PL/SQL Final Project Presentation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Ushindi Bihame Victoire /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27269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1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Lecturer: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Mr. Eric Maniraguha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2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Database Programming with PL/SQL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84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AUCA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" y="643533"/>
            <a:ext cx="7875270" cy="113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Validation: Test Case Results Summary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4365" y="2048113"/>
            <a:ext cx="7875270" cy="3367921"/>
          </a:xfrm>
          <a:prstGeom prst="roundRect">
            <a:avLst>
              <a:gd name="adj" fmla="val 807"/>
            </a:avLst>
          </a:prstGeom>
          <a:solidFill>
            <a:srgbClr val="F3EEE3"/>
          </a:solidFill>
          <a:ln/>
        </p:spPr>
      </p:sp>
      <p:sp>
        <p:nvSpPr>
          <p:cNvPr id="5" name="Shape 2"/>
          <p:cNvSpPr/>
          <p:nvPr/>
        </p:nvSpPr>
        <p:spPr>
          <a:xfrm>
            <a:off x="634365" y="2048113"/>
            <a:ext cx="3937635" cy="1970484"/>
          </a:xfrm>
          <a:prstGeom prst="roundRect">
            <a:avLst>
              <a:gd name="adj" fmla="val 1380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815578" y="2229326"/>
            <a:ext cx="3303270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 A: Employee Weekday Update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5578" y="2904292"/>
            <a:ext cx="330327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UPDATE rejected.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5578" y="3257550"/>
            <a:ext cx="3303270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Error returned, entry recorded as DENIED.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572000" y="2048113"/>
            <a:ext cx="3937635" cy="1970484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048113"/>
            <a:ext cx="22860" cy="1970484"/>
          </a:xfrm>
          <a:prstGeom prst="roundRect">
            <a:avLst>
              <a:gd name="adj" fmla="val 118943"/>
            </a:avLst>
          </a:prstGeom>
          <a:solidFill>
            <a:srgbClr val="D9D4C9"/>
          </a:solidFill>
          <a:ln/>
        </p:spPr>
      </p:sp>
      <p:sp>
        <p:nvSpPr>
          <p:cNvPr id="11" name="Text 8"/>
          <p:cNvSpPr/>
          <p:nvPr/>
        </p:nvSpPr>
        <p:spPr>
          <a:xfrm>
            <a:off x="5025152" y="2229326"/>
            <a:ext cx="3303270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 B: Unauthorized Delete Attempt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025152" y="2904292"/>
            <a:ext cx="3303270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Operation marked SUSPICIOUS.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025152" y="3547467"/>
            <a:ext cx="330327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Alert generated, record logged.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345424" y="2806779"/>
            <a:ext cx="453152" cy="453152"/>
          </a:xfrm>
          <a:prstGeom prst="roundRect">
            <a:avLst>
              <a:gd name="adj" fmla="val 600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8653" y="2920008"/>
            <a:ext cx="226576" cy="226576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34365" y="4018598"/>
            <a:ext cx="7875270" cy="1397437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365" y="4018598"/>
            <a:ext cx="7875270" cy="22860"/>
          </a:xfrm>
          <a:prstGeom prst="roundRect">
            <a:avLst>
              <a:gd name="adj" fmla="val 118943"/>
            </a:avLst>
          </a:prstGeom>
          <a:solidFill>
            <a:srgbClr val="D9D4C9"/>
          </a:solidFill>
          <a:ln/>
        </p:spPr>
      </p:sp>
      <p:sp>
        <p:nvSpPr>
          <p:cNvPr id="18" name="Text 14"/>
          <p:cNvSpPr/>
          <p:nvPr/>
        </p:nvSpPr>
        <p:spPr>
          <a:xfrm>
            <a:off x="815578" y="4199811"/>
            <a:ext cx="374249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 C: Successful Permitted Insert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815578" y="4591645"/>
            <a:ext cx="724090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Operation ACCEPTED and recorded.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815578" y="4944904"/>
            <a:ext cx="724090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Logged as normal activity.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634365" y="5687854"/>
            <a:ext cx="322087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 D: Query Audit Logs</a:t>
            </a:r>
            <a:endParaRPr lang="en-US" sz="2100" dirty="0"/>
          </a:p>
        </p:txBody>
      </p:sp>
      <p:sp>
        <p:nvSpPr>
          <p:cNvPr id="22" name="Text 18"/>
          <p:cNvSpPr/>
          <p:nvPr/>
        </p:nvSpPr>
        <p:spPr>
          <a:xfrm>
            <a:off x="634365" y="6299597"/>
            <a:ext cx="787527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Events: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All past security events are visible and accessible.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634365" y="6652855"/>
            <a:ext cx="787527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 Correctness: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Displayed statuses (DENIED, SUSPICIOUS, ACCEPTED) are accurate.</a:t>
            </a:r>
            <a:endParaRPr lang="en-US" sz="1400" dirty="0"/>
          </a:p>
        </p:txBody>
      </p:sp>
      <p:sp>
        <p:nvSpPr>
          <p:cNvPr id="24" name="Text 20"/>
          <p:cNvSpPr/>
          <p:nvPr/>
        </p:nvSpPr>
        <p:spPr>
          <a:xfrm>
            <a:off x="634365" y="7006114"/>
            <a:ext cx="7875270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Timestamp + IP: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Exact time of action and client IP address are correctly captured and displayed for each entry.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743069"/>
            <a:ext cx="9472732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Imperative for Database Security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925" y="1813322"/>
            <a:ext cx="4250293" cy="3375065"/>
          </a:xfrm>
          <a:prstGeom prst="roundRect">
            <a:avLst>
              <a:gd name="adj" fmla="val 928"/>
            </a:avLst>
          </a:prstGeom>
          <a:solidFill>
            <a:srgbClr val="F3EEE3"/>
          </a:solidFill>
          <a:ln/>
        </p:spPr>
      </p:sp>
      <p:sp>
        <p:nvSpPr>
          <p:cNvPr id="4" name="Shape 2"/>
          <p:cNvSpPr/>
          <p:nvPr/>
        </p:nvSpPr>
        <p:spPr>
          <a:xfrm>
            <a:off x="939760" y="2022158"/>
            <a:ext cx="626507" cy="626507"/>
          </a:xfrm>
          <a:prstGeom prst="roundRect">
            <a:avLst>
              <a:gd name="adj" fmla="val 14593749"/>
            </a:avLst>
          </a:prstGeom>
          <a:solidFill>
            <a:srgbClr val="325F7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2044" y="2194441"/>
            <a:ext cx="281821" cy="2818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9760" y="2857500"/>
            <a:ext cx="318099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Protecting Sensitive Data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39760" y="3309104"/>
            <a:ext cx="383262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organizations handle vast amounts of confidential information: salaries, medical records, performance reports, and proprietary research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90053" y="1813322"/>
            <a:ext cx="4250293" cy="3375065"/>
          </a:xfrm>
          <a:prstGeom prst="roundRect">
            <a:avLst>
              <a:gd name="adj" fmla="val 928"/>
            </a:avLst>
          </a:prstGeom>
          <a:solidFill>
            <a:srgbClr val="F3EEE3"/>
          </a:solidFill>
          <a:ln/>
        </p:spPr>
      </p:sp>
      <p:sp>
        <p:nvSpPr>
          <p:cNvPr id="9" name="Shape 6"/>
          <p:cNvSpPr/>
          <p:nvPr/>
        </p:nvSpPr>
        <p:spPr>
          <a:xfrm>
            <a:off x="5398889" y="2022158"/>
            <a:ext cx="626507" cy="626507"/>
          </a:xfrm>
          <a:prstGeom prst="roundRect">
            <a:avLst>
              <a:gd name="adj" fmla="val 14593749"/>
            </a:avLst>
          </a:prstGeom>
          <a:solidFill>
            <a:srgbClr val="325F7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1173" y="2194441"/>
            <a:ext cx="281821" cy="2818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8889" y="2857500"/>
            <a:ext cx="266414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Mitigating Key Risks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398889" y="3309104"/>
            <a:ext cx="3832622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 risks include unauthorized data modification, lack of visibility into attempted breaches, manual policy enforcement errors, and the absence of a central audit trail.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49182" y="1813322"/>
            <a:ext cx="4250293" cy="3375065"/>
          </a:xfrm>
          <a:prstGeom prst="roundRect">
            <a:avLst>
              <a:gd name="adj" fmla="val 928"/>
            </a:avLst>
          </a:prstGeom>
          <a:solidFill>
            <a:srgbClr val="F3EE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018" y="2022158"/>
            <a:ext cx="626507" cy="626507"/>
          </a:xfrm>
          <a:prstGeom prst="roundRect">
            <a:avLst>
              <a:gd name="adj" fmla="val 14593749"/>
            </a:avLst>
          </a:prstGeom>
          <a:solidFill>
            <a:srgbClr val="325F7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0301" y="2194441"/>
            <a:ext cx="281821" cy="2818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018" y="2857500"/>
            <a:ext cx="3832622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Meeting Compliance Standards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018" y="3635454"/>
            <a:ext cx="383262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Strict auditing is mandated by global compliance standards such as ISO 27001, GDPR, HIPAA, and Basel II, ensuring data integrity and legal adherence.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30925" y="5423297"/>
            <a:ext cx="13168551" cy="2063234"/>
          </a:xfrm>
          <a:prstGeom prst="roundRect">
            <a:avLst>
              <a:gd name="adj" fmla="val 531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08065" y="5423297"/>
            <a:ext cx="91440" cy="2063234"/>
          </a:xfrm>
          <a:prstGeom prst="roundRect">
            <a:avLst>
              <a:gd name="adj" fmla="val 34259"/>
            </a:avLst>
          </a:prstGeom>
          <a:solidFill>
            <a:srgbClr val="325F7B"/>
          </a:solidFill>
          <a:ln/>
        </p:spPr>
      </p:sp>
      <p:sp>
        <p:nvSpPr>
          <p:cNvPr id="20" name="Text 15"/>
          <p:cNvSpPr/>
          <p:nvPr/>
        </p:nvSpPr>
        <p:spPr>
          <a:xfrm>
            <a:off x="1031200" y="5654993"/>
            <a:ext cx="316503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PL/SQL for Security?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1031200" y="6106597"/>
            <a:ext cx="126365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Database-level Enforcement: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Cannot be bypassed by external applications.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031200" y="6513671"/>
            <a:ext cx="126365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Execution: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Guarantees immediate validation and action.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1031200" y="6920746"/>
            <a:ext cx="126365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Application Independence: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Does not rely on vulnerable application logic for security.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979289"/>
            <a:ext cx="12011263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Objectives: Building a Robust Audit System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348" y="1985843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348" y="2296597"/>
            <a:ext cx="652962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5" name="Text 3"/>
          <p:cNvSpPr/>
          <p:nvPr/>
        </p:nvSpPr>
        <p:spPr>
          <a:xfrm>
            <a:off x="687348" y="2440424"/>
            <a:ext cx="280046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Pre-execution Detection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87348" y="2865001"/>
            <a:ext cx="652962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 and prevent illegal modification attempts before they are executed.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413308" y="1985843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3308" y="2296597"/>
            <a:ext cx="6529745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9" name="Text 7"/>
          <p:cNvSpPr/>
          <p:nvPr/>
        </p:nvSpPr>
        <p:spPr>
          <a:xfrm>
            <a:off x="7413308" y="2440424"/>
            <a:ext cx="300382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DML Logging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13308" y="2865001"/>
            <a:ext cx="652974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Automatically log every DML action (INSERT/UPDATE/DELETE) with detailed context.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7348" y="3837265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7348" y="4148018"/>
            <a:ext cx="652962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3" name="Text 11"/>
          <p:cNvSpPr/>
          <p:nvPr/>
        </p:nvSpPr>
        <p:spPr>
          <a:xfrm>
            <a:off x="687348" y="4291846"/>
            <a:ext cx="283011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Comprehensive Tracking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687348" y="4716423"/>
            <a:ext cx="652962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user identity, exact timestamp, and client IP for each database interaction.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413308" y="3837265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3308" y="4148018"/>
            <a:ext cx="6529745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7" name="Text 15"/>
          <p:cNvSpPr/>
          <p:nvPr/>
        </p:nvSpPr>
        <p:spPr>
          <a:xfrm>
            <a:off x="7413308" y="4291846"/>
            <a:ext cx="312801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Suspicious Behavior Alerts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413308" y="4716423"/>
            <a:ext cx="652974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immediate alerts when abnormal or suspicious activities are detected.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7348" y="5374362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7348" y="5685115"/>
            <a:ext cx="6529626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21" name="Text 19"/>
          <p:cNvSpPr/>
          <p:nvPr/>
        </p:nvSpPr>
        <p:spPr>
          <a:xfrm>
            <a:off x="687348" y="5828943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Traceability Reports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687348" y="6253520"/>
            <a:ext cx="652962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detailed, traceable reports to reconstruct event sequences.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413308" y="5374362"/>
            <a:ext cx="196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413308" y="5685115"/>
            <a:ext cx="6529745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25" name="Text 23"/>
          <p:cNvSpPr/>
          <p:nvPr/>
        </p:nvSpPr>
        <p:spPr>
          <a:xfrm>
            <a:off x="7413308" y="5828943"/>
            <a:ext cx="353710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Database-level Accountability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13308" y="6253520"/>
            <a:ext cx="652974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and enforce accountability directly within the database infrastructure.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87348" y="6935986"/>
            <a:ext cx="1325570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system ensures a secure database model through packages implementing rules, trigger-based monitoring, and full lifecycle tracking of changes.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442"/>
            <a:ext cx="11096625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Overview: Autonomous Intrusion Detection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316" y="1484352"/>
            <a:ext cx="4007168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What the System Does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620316" y="2104668"/>
            <a:ext cx="78608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Intercepts every record change attempt.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0316" y="2450306"/>
            <a:ext cx="78608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Validates against predefined business rules.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0316" y="2795945"/>
            <a:ext cx="78608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Logs all results into dedicated audit structures.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0316" y="3141583"/>
            <a:ext cx="78608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Detects irregular or unauthorized activities.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0316" y="3487222"/>
            <a:ext cx="78608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Assigns appropriate alert statuses to events.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0316" y="3930253"/>
            <a:ext cx="786086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operates autonomously, without reliance on an external user interface, ensuring constant, uncompromised security enforcement.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234" y="1506498"/>
            <a:ext cx="5096351" cy="5096351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20316" y="7001470"/>
            <a:ext cx="4345067" cy="1304806"/>
          </a:xfrm>
          <a:prstGeom prst="roundRect">
            <a:avLst>
              <a:gd name="adj" fmla="val 32605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797481" y="7178635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Role-Based Access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97481" y="7561898"/>
            <a:ext cx="399073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users only perform actions aligned with their assigned roles.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5142548" y="7001470"/>
            <a:ext cx="4345186" cy="1304806"/>
          </a:xfrm>
          <a:prstGeom prst="roundRect">
            <a:avLst>
              <a:gd name="adj" fmla="val 32605"/>
            </a:avLst>
          </a:prstGeom>
          <a:solidFill>
            <a:srgbClr val="F3EEE3"/>
          </a:solidFill>
          <a:ln/>
        </p:spPr>
      </p:sp>
      <p:sp>
        <p:nvSpPr>
          <p:cNvPr id="15" name="Text 12"/>
          <p:cNvSpPr/>
          <p:nvPr/>
        </p:nvSpPr>
        <p:spPr>
          <a:xfrm>
            <a:off x="5319713" y="7178635"/>
            <a:ext cx="257163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Date-Based Restrictions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319713" y="7561898"/>
            <a:ext cx="399085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Prevents modifications on weekends or designated holidays.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9664898" y="7001470"/>
            <a:ext cx="4345067" cy="1304806"/>
          </a:xfrm>
          <a:prstGeom prst="roundRect">
            <a:avLst>
              <a:gd name="adj" fmla="val 32605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9842063" y="7178635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Action-Based Alerts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842063" y="7561898"/>
            <a:ext cx="399073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Triggers alerts for sensitive operations, such as DELETE commands.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194" y="323850"/>
            <a:ext cx="5754886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Architectural Design &amp; Execution Pipeline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2194" y="738902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Logical Flow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94" y="1209913"/>
            <a:ext cx="588883" cy="7066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8830" y="1327666"/>
            <a:ext cx="147220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Client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94" y="1916549"/>
            <a:ext cx="588883" cy="7066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8830" y="2034302"/>
            <a:ext cx="147220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SQL Command</a:t>
            </a:r>
            <a:endParaRPr lang="en-US" sz="11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4" y="2623185"/>
            <a:ext cx="588883" cy="7066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18830" y="2740938"/>
            <a:ext cx="147220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Trigger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4" y="3329821"/>
            <a:ext cx="588883" cy="7066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8830" y="3447574"/>
            <a:ext cx="1707952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Security Logic (Package)</a:t>
            </a:r>
            <a:endParaRPr lang="en-US" sz="11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94" y="4036457"/>
            <a:ext cx="588883" cy="70663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18830" y="4154210"/>
            <a:ext cx="147220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Audit Logging</a:t>
            </a:r>
            <a:endParaRPr lang="en-US" sz="11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94" y="4743093"/>
            <a:ext cx="588883" cy="7066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18830" y="4860846"/>
            <a:ext cx="147220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</a:t>
            </a:r>
            <a:endParaRPr lang="en-US" sz="1150" dirty="0"/>
          </a:p>
        </p:txBody>
      </p:sp>
      <p:sp>
        <p:nvSpPr>
          <p:cNvPr id="16" name="Text 8"/>
          <p:cNvSpPr/>
          <p:nvPr/>
        </p:nvSpPr>
        <p:spPr>
          <a:xfrm>
            <a:off x="412194" y="5699879"/>
            <a:ext cx="1766649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Modules</a:t>
            </a:r>
            <a:endParaRPr lang="en-US" sz="1350" dirty="0"/>
          </a:p>
        </p:txBody>
      </p:sp>
      <p:sp>
        <p:nvSpPr>
          <p:cNvPr id="17" name="Shape 9"/>
          <p:cNvSpPr/>
          <p:nvPr/>
        </p:nvSpPr>
        <p:spPr>
          <a:xfrm>
            <a:off x="412194" y="6053138"/>
            <a:ext cx="6759416" cy="1739265"/>
          </a:xfrm>
          <a:prstGeom prst="roundRect">
            <a:avLst>
              <a:gd name="adj" fmla="val 10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8" name="Shape 10"/>
          <p:cNvSpPr/>
          <p:nvPr/>
        </p:nvSpPr>
        <p:spPr>
          <a:xfrm>
            <a:off x="419814" y="6060758"/>
            <a:ext cx="6744176" cy="3448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537567" y="613898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Component</a:t>
            </a:r>
            <a:endParaRPr lang="en-US" sz="900" dirty="0"/>
          </a:p>
        </p:txBody>
      </p:sp>
      <p:sp>
        <p:nvSpPr>
          <p:cNvPr id="20" name="Text 12"/>
          <p:cNvSpPr/>
          <p:nvPr/>
        </p:nvSpPr>
        <p:spPr>
          <a:xfrm>
            <a:off x="3913465" y="613898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1" name="Shape 13"/>
          <p:cNvSpPr/>
          <p:nvPr/>
        </p:nvSpPr>
        <p:spPr>
          <a:xfrm>
            <a:off x="419814" y="6405563"/>
            <a:ext cx="6744176" cy="3448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4"/>
          <p:cNvSpPr/>
          <p:nvPr/>
        </p:nvSpPr>
        <p:spPr>
          <a:xfrm>
            <a:off x="537567" y="6483787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PACKAGE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3913465" y="6483787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Holds validation + logging procedures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419814" y="6750368"/>
            <a:ext cx="6744176" cy="3448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17"/>
          <p:cNvSpPr/>
          <p:nvPr/>
        </p:nvSpPr>
        <p:spPr>
          <a:xfrm>
            <a:off x="537567" y="682859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</a:t>
            </a:r>
            <a:endParaRPr lang="en-US" sz="900" dirty="0"/>
          </a:p>
        </p:txBody>
      </p:sp>
      <p:sp>
        <p:nvSpPr>
          <p:cNvPr id="26" name="Text 18"/>
          <p:cNvSpPr/>
          <p:nvPr/>
        </p:nvSpPr>
        <p:spPr>
          <a:xfrm>
            <a:off x="3913465" y="682859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Intercepts DML operations</a:t>
            </a:r>
            <a:endParaRPr lang="en-US" sz="900" dirty="0"/>
          </a:p>
        </p:txBody>
      </p:sp>
      <p:sp>
        <p:nvSpPr>
          <p:cNvPr id="27" name="Shape 19"/>
          <p:cNvSpPr/>
          <p:nvPr/>
        </p:nvSpPr>
        <p:spPr>
          <a:xfrm>
            <a:off x="419814" y="7095173"/>
            <a:ext cx="6744176" cy="3448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537567" y="7173397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CONTEXT</a:t>
            </a:r>
            <a:endParaRPr lang="en-US" sz="900" dirty="0"/>
          </a:p>
        </p:txBody>
      </p:sp>
      <p:sp>
        <p:nvSpPr>
          <p:cNvPr id="29" name="Text 21"/>
          <p:cNvSpPr/>
          <p:nvPr/>
        </p:nvSpPr>
        <p:spPr>
          <a:xfrm>
            <a:off x="3913465" y="7173397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client IP address</a:t>
            </a:r>
            <a:endParaRPr lang="en-US" sz="900" dirty="0"/>
          </a:p>
        </p:txBody>
      </p:sp>
      <p:sp>
        <p:nvSpPr>
          <p:cNvPr id="30" name="Shape 22"/>
          <p:cNvSpPr/>
          <p:nvPr/>
        </p:nvSpPr>
        <p:spPr>
          <a:xfrm>
            <a:off x="419814" y="7439978"/>
            <a:ext cx="6744176" cy="3448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3"/>
          <p:cNvSpPr/>
          <p:nvPr/>
        </p:nvSpPr>
        <p:spPr>
          <a:xfrm>
            <a:off x="537567" y="751820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 TABLES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3913465" y="7518202"/>
            <a:ext cx="3132773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all audit results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7466409" y="5699879"/>
            <a:ext cx="1766649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Execution Pipeline</a:t>
            </a:r>
            <a:endParaRPr lang="en-US" sz="1350" dirty="0"/>
          </a:p>
        </p:txBody>
      </p:sp>
      <p:sp>
        <p:nvSpPr>
          <p:cNvPr id="34" name="Text 26"/>
          <p:cNvSpPr/>
          <p:nvPr/>
        </p:nvSpPr>
        <p:spPr>
          <a:xfrm>
            <a:off x="7466409" y="6038493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performs DML (INSERT/UPDATE/DELETE).</a:t>
            </a:r>
            <a:endParaRPr lang="en-US" sz="900" dirty="0"/>
          </a:p>
        </p:txBody>
      </p:sp>
      <p:sp>
        <p:nvSpPr>
          <p:cNvPr id="35" name="Text 27"/>
          <p:cNvSpPr/>
          <p:nvPr/>
        </p:nvSpPr>
        <p:spPr>
          <a:xfrm>
            <a:off x="7466409" y="6268045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 detects the action and intercepts it.</a:t>
            </a:r>
            <a:endParaRPr lang="en-US" sz="900" dirty="0"/>
          </a:p>
        </p:txBody>
      </p:sp>
      <p:sp>
        <p:nvSpPr>
          <p:cNvPr id="36" name="Text 28"/>
          <p:cNvSpPr/>
          <p:nvPr/>
        </p:nvSpPr>
        <p:spPr>
          <a:xfrm>
            <a:off x="7466409" y="6497598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Calls security package for validation.</a:t>
            </a:r>
            <a:endParaRPr lang="en-US" sz="900" dirty="0"/>
          </a:p>
        </p:txBody>
      </p:sp>
      <p:sp>
        <p:nvSpPr>
          <p:cNvPr id="37" name="Text 29"/>
          <p:cNvSpPr/>
          <p:nvPr/>
        </p:nvSpPr>
        <p:spPr>
          <a:xfrm>
            <a:off x="7466409" y="6727150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validation fails, the operation is rejected.</a:t>
            </a:r>
            <a:endParaRPr lang="en-US" sz="900" dirty="0"/>
          </a:p>
        </p:txBody>
      </p:sp>
      <p:sp>
        <p:nvSpPr>
          <p:cNvPr id="38" name="Text 30"/>
          <p:cNvSpPr/>
          <p:nvPr/>
        </p:nvSpPr>
        <p:spPr>
          <a:xfrm>
            <a:off x="7466409" y="6956703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valid, the operation is allowed to proceed.</a:t>
            </a:r>
            <a:endParaRPr lang="en-US" sz="900" dirty="0"/>
          </a:p>
        </p:txBody>
      </p:sp>
      <p:sp>
        <p:nvSpPr>
          <p:cNvPr id="39" name="Text 31"/>
          <p:cNvSpPr/>
          <p:nvPr/>
        </p:nvSpPr>
        <p:spPr>
          <a:xfrm>
            <a:off x="7466409" y="7186255"/>
            <a:ext cx="675941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actions and outcomes are recorded in audit tables.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82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Entity-Relationship (ER) Model Summary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456" y="892969"/>
            <a:ext cx="10377487" cy="97340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58579" y="2514450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AUDIT_LOG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45335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71821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SECURE_DATA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393940" y="4784523"/>
            <a:ext cx="208068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AUDIT_LOG ↔ USERS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55776" y="4395367"/>
            <a:ext cx="2080684" cy="1556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AUDIT_LOG ↔ SECURE_DATA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28873" y="7768048"/>
            <a:ext cx="117265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owns → 1:N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599154" y="5627693"/>
            <a:ext cx="1432092" cy="116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AUDIT_DETAILS 1:N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396835" y="1086790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Entities Created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96835" y="1119389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Stores user credentials and roles.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396835" y="114149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SECURE_DATA: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Contains the confidential data being protected.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116360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HOLIDAYS: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Lists non-working days for access restrictions.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118571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AUDIT_LOG: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Records high-level audit events.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1207829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AUDIT_DETAILS: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granular, row-level tracking of changes.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1086790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Justification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61171" y="1119389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Enables individual accountability and role management.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7461171" y="114149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AUDIT_LOG: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Offers a concise overview of security events.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7461171" y="116360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AUDIT_DETAILS: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Supports deep dive analysis of specific data modifications.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7461171" y="118571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Separation of Concerns: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Distinct entities ensure data integrity and efficient querying for audit purposes.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8261" y="473273"/>
            <a:ext cx="7940278" cy="107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Rules: Database-Level Enforcement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8261" y="1805821"/>
            <a:ext cx="79402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rules are automatically enforced without user awareness, ensuring robust and consistent security.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8261" y="2532102"/>
            <a:ext cx="3884176" cy="2809756"/>
          </a:xfrm>
          <a:prstGeom prst="roundRect">
            <a:avLst>
              <a:gd name="adj" fmla="val 3905"/>
            </a:avLst>
          </a:prstGeom>
          <a:solidFill>
            <a:srgbClr val="FFFCF5"/>
          </a:solidFill>
          <a:ln/>
        </p:spPr>
      </p:sp>
      <p:sp>
        <p:nvSpPr>
          <p:cNvPr id="6" name="Shape 3"/>
          <p:cNvSpPr/>
          <p:nvPr/>
        </p:nvSpPr>
        <p:spPr>
          <a:xfrm>
            <a:off x="6088261" y="2509242"/>
            <a:ext cx="3884176" cy="91440"/>
          </a:xfrm>
          <a:prstGeom prst="roundRect">
            <a:avLst>
              <a:gd name="adj" fmla="val 28211"/>
            </a:avLst>
          </a:prstGeom>
          <a:solidFill>
            <a:srgbClr val="325F7B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274213"/>
            <a:ext cx="515898" cy="515898"/>
          </a:xfrm>
          <a:prstGeom prst="roundRect">
            <a:avLst>
              <a:gd name="adj" fmla="val 177244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7927122" y="2403158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83047" y="2961918"/>
            <a:ext cx="25769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Role-Based Modification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83047" y="3333631"/>
            <a:ext cx="349460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 is strictly controlled by user roles: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83047" y="3711773"/>
            <a:ext cx="349460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Full read/write/delete access.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283047" y="4046934"/>
            <a:ext cx="349460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AUDITOR: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Read and delete capabilities.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83047" y="4382095"/>
            <a:ext cx="349460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Limited to specific insert operations.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10144363" y="2532102"/>
            <a:ext cx="3884176" cy="2809756"/>
          </a:xfrm>
          <a:prstGeom prst="roundRect">
            <a:avLst>
              <a:gd name="adj" fmla="val 3905"/>
            </a:avLst>
          </a:prstGeom>
          <a:solidFill>
            <a:srgbClr val="FFFCF5"/>
          </a:solidFill>
          <a:ln/>
        </p:spPr>
      </p:sp>
      <p:sp>
        <p:nvSpPr>
          <p:cNvPr id="15" name="Shape 12"/>
          <p:cNvSpPr/>
          <p:nvPr/>
        </p:nvSpPr>
        <p:spPr>
          <a:xfrm>
            <a:off x="10144363" y="2509242"/>
            <a:ext cx="3884176" cy="91440"/>
          </a:xfrm>
          <a:prstGeom prst="roundRect">
            <a:avLst>
              <a:gd name="adj" fmla="val 28211"/>
            </a:avLst>
          </a:prstGeom>
          <a:solidFill>
            <a:srgbClr val="325F7B"/>
          </a:solidFill>
          <a:ln/>
        </p:spPr>
      </p:sp>
      <p:sp>
        <p:nvSpPr>
          <p:cNvPr id="16" name="Shape 13"/>
          <p:cNvSpPr/>
          <p:nvPr/>
        </p:nvSpPr>
        <p:spPr>
          <a:xfrm>
            <a:off x="11828443" y="2274213"/>
            <a:ext cx="515898" cy="515898"/>
          </a:xfrm>
          <a:prstGeom prst="roundRect">
            <a:avLst>
              <a:gd name="adj" fmla="val 177244"/>
            </a:avLst>
          </a:prstGeom>
          <a:solidFill>
            <a:srgbClr val="325F7B"/>
          </a:solidFill>
          <a:ln/>
        </p:spPr>
      </p:sp>
      <p:sp>
        <p:nvSpPr>
          <p:cNvPr id="17" name="Text 14"/>
          <p:cNvSpPr/>
          <p:nvPr/>
        </p:nvSpPr>
        <p:spPr>
          <a:xfrm>
            <a:off x="11983224" y="2403158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339149" y="2961918"/>
            <a:ext cx="227076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Calendar Enforcement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339149" y="3333631"/>
            <a:ext cx="349460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Employees are prohibited from modifying records: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0339149" y="3986808"/>
            <a:ext cx="349460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Weekdays: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Monday through Friday are restricted.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10339149" y="4597003"/>
            <a:ext cx="349460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Registered Holidays: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Days listed in the HOLIDAYS table are blocked.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088261" y="5771674"/>
            <a:ext cx="7940278" cy="1984653"/>
          </a:xfrm>
          <a:prstGeom prst="roundRect">
            <a:avLst>
              <a:gd name="adj" fmla="val 5529"/>
            </a:avLst>
          </a:prstGeom>
          <a:solidFill>
            <a:srgbClr val="FFFCF5"/>
          </a:solidFill>
          <a:ln/>
        </p:spPr>
      </p:sp>
      <p:sp>
        <p:nvSpPr>
          <p:cNvPr id="23" name="Shape 20"/>
          <p:cNvSpPr/>
          <p:nvPr/>
        </p:nvSpPr>
        <p:spPr>
          <a:xfrm>
            <a:off x="6088261" y="5748814"/>
            <a:ext cx="7940278" cy="91440"/>
          </a:xfrm>
          <a:prstGeom prst="roundRect">
            <a:avLst>
              <a:gd name="adj" fmla="val 28211"/>
            </a:avLst>
          </a:prstGeom>
          <a:solidFill>
            <a:srgbClr val="325F7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0451" y="5513784"/>
            <a:ext cx="515898" cy="515898"/>
          </a:xfrm>
          <a:prstGeom prst="roundRect">
            <a:avLst>
              <a:gd name="adj" fmla="val 177244"/>
            </a:avLst>
          </a:prstGeom>
          <a:solidFill>
            <a:srgbClr val="325F7B"/>
          </a:solidFill>
          <a:ln/>
        </p:spPr>
      </p:sp>
      <p:sp>
        <p:nvSpPr>
          <p:cNvPr id="25" name="Text 22"/>
          <p:cNvSpPr/>
          <p:nvPr/>
        </p:nvSpPr>
        <p:spPr>
          <a:xfrm>
            <a:off x="9955232" y="5642729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83047" y="6201489"/>
            <a:ext cx="214955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DELETE Action Policy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6283047" y="6573203"/>
            <a:ext cx="75507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Any attempt by an employee to perform a DELETE operation will: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283047" y="6951345"/>
            <a:ext cx="75507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an Alert: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Immediate notification of the sensitive action.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6283047" y="7286506"/>
            <a:ext cx="75507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 the Attempt: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Comprehensive recording of the event.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7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3141821"/>
            <a:ext cx="914030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Security Package: Functional Overview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324" y="4047530"/>
            <a:ext cx="4289346" cy="58745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2683073" y="4157663"/>
            <a:ext cx="29372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881063" y="483072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Objects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1063" y="5254109"/>
            <a:ext cx="389786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log_audit(...)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81063" y="5651183"/>
            <a:ext cx="389786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send_alert(...)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81063" y="6048256"/>
            <a:ext cx="389786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is_public_holiday(date)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81063" y="6445329"/>
            <a:ext cx="389786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is_weekday(date)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81063" y="6842403"/>
            <a:ext cx="389786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check_business_rules(...)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170408" y="4047530"/>
            <a:ext cx="4289465" cy="58745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7168277" y="4157663"/>
            <a:ext cx="29372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5366147" y="483072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Internal Actions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5366147" y="5254109"/>
            <a:ext cx="389798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time stamping of events.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5366147" y="5635943"/>
            <a:ext cx="389798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Binding client IP addresses to each action.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5366147" y="6017776"/>
            <a:ext cx="389798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Sophisticated alert labeling and categorization.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366147" y="6712982"/>
            <a:ext cx="389798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Defining event status: NORMAL or SUSPICIOUS.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9655612" y="4047530"/>
            <a:ext cx="4289346" cy="58745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sp>
        <p:nvSpPr>
          <p:cNvPr id="20" name="Text 17"/>
          <p:cNvSpPr/>
          <p:nvPr/>
        </p:nvSpPr>
        <p:spPr>
          <a:xfrm>
            <a:off x="11653361" y="4157663"/>
            <a:ext cx="29372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21" name="Text 18"/>
          <p:cNvSpPr/>
          <p:nvPr/>
        </p:nvSpPr>
        <p:spPr>
          <a:xfrm>
            <a:off x="9851350" y="4830723"/>
            <a:ext cx="275213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Packaging Advantages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9851350" y="5254109"/>
            <a:ext cx="38978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Promotes extensive code reuse.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9851350" y="5635943"/>
            <a:ext cx="38978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Centralizes critical decision-making logic.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851350" y="6017776"/>
            <a:ext cx="38978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Streamlines maintenance and updates.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555903"/>
            <a:ext cx="7747159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Trigger: Functional Responsibilities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421" y="1882735"/>
            <a:ext cx="5169813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Trigger Name: </a:t>
            </a:r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trg_secure_data_audit</a:t>
            </a:r>
            <a:endParaRPr lang="en-US" sz="2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92" y="2585145"/>
            <a:ext cx="299323" cy="2993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6954" y="257901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Trigger Scope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346954" y="3010376"/>
            <a:ext cx="7098625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trigger executes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 EACH ROW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 STATEMENT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ensure comprehensive interception of all DML operations.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192" y="4054019"/>
            <a:ext cx="299323" cy="2993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46954" y="404788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Control Behavior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346954" y="4479250"/>
            <a:ext cx="70986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Detects the exact DML operation type (INSERT/UPDATE/DELETE).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346954" y="4868228"/>
            <a:ext cx="70986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Extracts the logged-in database username for accountability.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346954" y="5257205"/>
            <a:ext cx="709862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Reads the client IP address using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SYS_CONTEXT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346954" y="5653802"/>
            <a:ext cx="70986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Delegates complex security logic to the dedicated package.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346954" y="6042779"/>
            <a:ext cx="70986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Based on package validation, either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fails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transaction.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997744" y="6810851"/>
            <a:ext cx="744783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Due to the precise timing of trigger execution, users are unable to bypass the established security rules, guaranteeing robust enforcement.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98421" y="6586418"/>
            <a:ext cx="22860" cy="1087279"/>
          </a:xfrm>
          <a:prstGeom prst="rect">
            <a:avLst/>
          </a:prstGeom>
          <a:solidFill>
            <a:srgbClr val="325F7B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2025-12-07T18:04:31Z</dcterms:created>
  <dcterms:modified xsi:type="dcterms:W3CDTF">2025-12-07T18:04:31Z</dcterms:modified>
</cp:coreProperties>
</file>